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7"/>
  </p:notesMasterIdLst>
  <p:sldIdLst>
    <p:sldId id="439" r:id="rId2"/>
    <p:sldId id="450" r:id="rId3"/>
    <p:sldId id="483" r:id="rId4"/>
    <p:sldId id="550" r:id="rId5"/>
    <p:sldId id="551" r:id="rId6"/>
    <p:sldId id="552" r:id="rId7"/>
    <p:sldId id="553" r:id="rId8"/>
    <p:sldId id="554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485" r:id="rId22"/>
    <p:sldId id="567" r:id="rId23"/>
    <p:sldId id="569" r:id="rId24"/>
    <p:sldId id="570" r:id="rId25"/>
    <p:sldId id="571" r:id="rId26"/>
    <p:sldId id="512" r:id="rId27"/>
    <p:sldId id="513" r:id="rId28"/>
    <p:sldId id="514" r:id="rId29"/>
    <p:sldId id="516" r:id="rId30"/>
    <p:sldId id="573" r:id="rId31"/>
    <p:sldId id="517" r:id="rId32"/>
    <p:sldId id="518" r:id="rId33"/>
    <p:sldId id="572" r:id="rId34"/>
    <p:sldId id="519" r:id="rId35"/>
    <p:sldId id="575" r:id="rId36"/>
    <p:sldId id="521" r:id="rId37"/>
    <p:sldId id="577" r:id="rId38"/>
    <p:sldId id="578" r:id="rId39"/>
    <p:sldId id="524" r:id="rId40"/>
    <p:sldId id="525" r:id="rId41"/>
    <p:sldId id="576" r:id="rId42"/>
    <p:sldId id="574" r:id="rId43"/>
    <p:sldId id="579" r:id="rId44"/>
    <p:sldId id="580" r:id="rId45"/>
    <p:sldId id="527" r:id="rId46"/>
    <p:sldId id="581" r:id="rId47"/>
    <p:sldId id="582" r:id="rId48"/>
    <p:sldId id="586" r:id="rId49"/>
    <p:sldId id="583" r:id="rId50"/>
    <p:sldId id="528" r:id="rId51"/>
    <p:sldId id="587" r:id="rId52"/>
    <p:sldId id="584" r:id="rId53"/>
    <p:sldId id="585" r:id="rId54"/>
    <p:sldId id="530" r:id="rId55"/>
    <p:sldId id="531" r:id="rId56"/>
    <p:sldId id="532" r:id="rId57"/>
    <p:sldId id="588" r:id="rId58"/>
    <p:sldId id="589" r:id="rId59"/>
    <p:sldId id="535" r:id="rId60"/>
    <p:sldId id="594" r:id="rId61"/>
    <p:sldId id="536" r:id="rId62"/>
    <p:sldId id="537" r:id="rId63"/>
    <p:sldId id="595" r:id="rId64"/>
    <p:sldId id="596" r:id="rId65"/>
    <p:sldId id="592" r:id="rId66"/>
    <p:sldId id="598" r:id="rId67"/>
    <p:sldId id="599" r:id="rId68"/>
    <p:sldId id="597" r:id="rId69"/>
    <p:sldId id="601" r:id="rId70"/>
    <p:sldId id="602" r:id="rId71"/>
    <p:sldId id="603" r:id="rId72"/>
    <p:sldId id="605" r:id="rId73"/>
    <p:sldId id="604" r:id="rId74"/>
    <p:sldId id="538" r:id="rId75"/>
    <p:sldId id="457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0000FF"/>
    <a:srgbClr val="401254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>
      <p:cViewPr varScale="1">
        <p:scale>
          <a:sx n="83" d="100"/>
          <a:sy n="83" d="100"/>
        </p:scale>
        <p:origin x="-47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4571" y="1538790"/>
            <a:ext cx="5585953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10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회복과 병행 제어</a:t>
            </a:r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트랜잭션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장애와 회복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병행 제어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53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</a:t>
            </a:r>
            <a:r>
              <a:rPr lang="en-US" altLang="ko-KR" dirty="0" smtClean="0"/>
              <a:t>(consistency)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성공적으로 수행된 후에도 데이터베이스가 일관성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상태를 유지해야 함을 의미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2573905"/>
            <a:ext cx="80581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808820"/>
            <a:ext cx="8029575" cy="408622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일관성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7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45005" y="1052735"/>
            <a:ext cx="9027495" cy="5543705"/>
          </a:xfrm>
        </p:spPr>
        <p:txBody>
          <a:bodyPr/>
          <a:lstStyle/>
          <a:p>
            <a:pPr lvl="0"/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격리성</a:t>
            </a:r>
            <a:r>
              <a:rPr lang="en-US" altLang="ko-KR" dirty="0" smtClean="0"/>
              <a:t>(isolation)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수행 중인 트랜잭션이 완료될 때까지 다른 트랜잭션들이 중간 </a:t>
            </a:r>
            <a:r>
              <a:rPr lang="ko-KR" altLang="en-US" smtClean="0"/>
              <a:t>연산 결과에 </a:t>
            </a:r>
            <a:r>
              <a:rPr lang="ko-KR" altLang="en-US" dirty="0" smtClean="0"/>
              <a:t>접근할 수 없음을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트랜잭션이 동시에 수행되더라도 마치 순서대로 하나씩 수행되는 것처럼 정확하고 일관된 결과를 얻을 수 있도록 제어하는 기능이 필요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73805"/>
            <a:ext cx="7392429" cy="500030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격리성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33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42" y="143635"/>
            <a:ext cx="2196518" cy="666074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격리성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07115" y="5229200"/>
            <a:ext cx="945106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계좌번호</a:t>
            </a:r>
            <a:r>
              <a:rPr lang="en-US" altLang="ko-KR" sz="900" b="1" dirty="0" smtClean="0">
                <a:solidFill>
                  <a:schemeClr val="tx1"/>
                </a:solidFill>
              </a:rPr>
              <a:t>=200;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8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트랜잭션의 특성 </a:t>
            </a:r>
            <a:r>
              <a:rPr lang="en-US" altLang="ko-KR" dirty="0"/>
              <a:t>– </a:t>
            </a:r>
            <a:r>
              <a:rPr lang="ko-KR" altLang="en-US" dirty="0" smtClean="0"/>
              <a:t>지속성</a:t>
            </a:r>
            <a:r>
              <a:rPr lang="en-US" altLang="ko-KR" dirty="0" smtClean="0"/>
              <a:t>(durability)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성공적으로 완료된 후 데이터베이스에 반영한 수행 결과는 영구적이어야 함을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지속성의 보장을 위해서는 장애 발생 시 회복 기능이 필요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8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808820"/>
            <a:ext cx="6480287" cy="46331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특성을 보장하기 위해 필요한 기능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0801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33845"/>
            <a:ext cx="8713787" cy="333834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주요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743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998730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트랜잭션의 주요 연산 </a:t>
            </a:r>
            <a:r>
              <a:rPr lang="en-US" altLang="ko-KR" dirty="0" smtClean="0"/>
              <a:t>– commit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수행이 성공적으로 완료되었음을 선언하는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commit </a:t>
            </a:r>
            <a:r>
              <a:rPr lang="ko-KR" altLang="en-US" dirty="0" smtClean="0"/>
              <a:t>연산이 실행되면 트랜잭션의 수행 결과가 데이터베이스에 반영되고 일관된 상태를 지속적으로 유지하게 됨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2944636"/>
            <a:ext cx="7065785" cy="38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2886909"/>
            <a:ext cx="6030670" cy="391746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주요 연산 </a:t>
            </a:r>
            <a:r>
              <a:rPr lang="en-US" altLang="ko-KR" dirty="0" smtClean="0"/>
              <a:t>– rollback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수행이 실패했</a:t>
            </a:r>
            <a:r>
              <a:rPr lang="ko-KR" altLang="en-US" dirty="0"/>
              <a:t>음</a:t>
            </a:r>
            <a:r>
              <a:rPr lang="ko-KR" altLang="en-US" dirty="0" smtClean="0"/>
              <a:t>을 선언하는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rollback </a:t>
            </a:r>
            <a:r>
              <a:rPr lang="ko-KR" altLang="en-US" dirty="0" smtClean="0"/>
              <a:t>연산이 실행되면 지금까지 트랜잭션이 실행한 연산의 결과가 취소되고 데이터베이스가 트랜잭션 수행 전의 일관된 상태로 되돌아감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5617156"/>
            <a:ext cx="8713787" cy="962194"/>
          </a:xfrm>
        </p:spPr>
        <p:txBody>
          <a:bodyPr>
            <a:normAutofit/>
          </a:bodyPr>
          <a:lstStyle/>
          <a:p>
            <a:r>
              <a:rPr lang="ko-KR" altLang="en-US" dirty="0"/>
              <a:t>병행 제어와 회복 작업의 기본 단위인 트랜잭션의 개념을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데이터베이스를 장애로부터 복구하는 다양한 회복 기법을 익힌다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사용자가 동시에 접근할 수 있도록 트랜잭션 수행을 통제하는 병행 제어 기법을 익힌다</a:t>
            </a:r>
            <a:r>
              <a:rPr lang="en-US" altLang="ko-KR" dirty="0"/>
              <a:t>.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3187" y="749383"/>
            <a:ext cx="6390588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1224796"/>
            <a:ext cx="5895655" cy="544456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상태</a:t>
            </a:r>
          </a:p>
        </p:txBody>
      </p:sp>
    </p:spTree>
    <p:extLst>
      <p:ext uri="{BB962C8B-B14F-4D97-AF65-F5344CB8AC3E}">
        <p14:creationId xmlns:p14="http://schemas.microsoft.com/office/powerpoint/2010/main" val="424872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트랜잭션의 </a:t>
            </a:r>
            <a:r>
              <a:rPr lang="ko-KR" altLang="en-US" dirty="0" smtClean="0"/>
              <a:t>상태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활동</a:t>
            </a:r>
            <a:r>
              <a:rPr lang="en-US" altLang="ko-KR" dirty="0" smtClean="0"/>
              <a:t>(active)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</a:t>
            </a:r>
            <a:r>
              <a:rPr lang="ko-KR" altLang="en-US" dirty="0"/>
              <a:t>수행을 시작하여 현재 수행 중인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부분 완료</a:t>
            </a:r>
            <a:r>
              <a:rPr lang="en-US" altLang="ko-KR" dirty="0" smtClean="0"/>
              <a:t>(partially committed)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/>
              <a:t>마지막 연산이 실행을 끝낸 직후의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완료</a:t>
            </a:r>
            <a:r>
              <a:rPr lang="en-US" altLang="ko-KR" dirty="0" smtClean="0"/>
              <a:t>(committed)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</a:t>
            </a:r>
            <a:r>
              <a:rPr lang="ko-KR" altLang="en-US" dirty="0"/>
              <a:t>성공적으로 완료되어 </a:t>
            </a:r>
            <a:r>
              <a:rPr lang="en-US" altLang="ko-KR" dirty="0"/>
              <a:t>commit </a:t>
            </a:r>
            <a:r>
              <a:rPr lang="ko-KR" altLang="en-US" dirty="0"/>
              <a:t>연산을 실행한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수행한 최종 결과를 데이터베이스에 반영하고 데이터베이스가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새로운 일관된 상태가 되면서 트랜잭션이 종료됨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390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트랜잭션의 </a:t>
            </a:r>
            <a:r>
              <a:rPr lang="ko-KR" altLang="en-US" dirty="0" smtClean="0"/>
              <a:t>상태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실패</a:t>
            </a:r>
            <a:r>
              <a:rPr lang="en-US" altLang="ko-KR" dirty="0" smtClean="0"/>
              <a:t>(failed)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장애가 </a:t>
            </a:r>
            <a:r>
              <a:rPr lang="ko-KR" altLang="en-US" dirty="0"/>
              <a:t>발생하여 트랜잭션의 수행이 중단된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철회</a:t>
            </a:r>
            <a:r>
              <a:rPr lang="en-US" altLang="ko-KR" dirty="0" smtClean="0"/>
              <a:t>(aborted)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/>
              <a:t>수행 실패로 </a:t>
            </a:r>
            <a:r>
              <a:rPr lang="en-US" altLang="ko-KR" dirty="0"/>
              <a:t>rollback </a:t>
            </a:r>
            <a:r>
              <a:rPr lang="ko-KR" altLang="en-US" dirty="0"/>
              <a:t>연산을 실행한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실행한 트랜잭션의 연산을 모두 취소하고 트랜잭션이 수행되기 전의 데이터베이스 상태로 되돌리면서 트랜잭션이 종료됨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철회 상태로 종료된 트랜잭션은 상황에 따라 다시 수행되거나 폐기됨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45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장애</a:t>
            </a:r>
            <a:r>
              <a:rPr lang="en-US" altLang="ko-KR" dirty="0" smtClean="0"/>
              <a:t>(failure)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시스템이 제대로 동작하지 않는 상태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6541"/>
              </p:ext>
            </p:extLst>
          </p:nvPr>
        </p:nvGraphicFramePr>
        <p:xfrm>
          <a:off x="431540" y="2559641"/>
          <a:ext cx="8415935" cy="39296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547"/>
                <a:gridCol w="675075"/>
                <a:gridCol w="6335313"/>
              </a:tblGrid>
              <a:tr h="46289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</a:tr>
              <a:tr h="418809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트랜잭션 장애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수행 중 오류가 발생하여 정상적으로 수행을 계속할 수 없는 상태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274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원인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트랜잭션의 논리적 오류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잘못된 데이터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시스템 자원의 과다 사용 요구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처리 대상 데이터의 부재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18809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시스템 장애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하드웨어의 결함으로 정상적으로 수행을 계속 할 수 없는 상태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274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하드웨어 이상으로 메인 메모리에 저장된 정보가 손실되거나 교착 상태가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발생한 경우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27404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미디어 장애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디스크 장치의 결함으로 디스크에 저장된 데이터 베이스의 일부 혹은 전체가 손상된 상태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원인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디스크 헤드의 손상이나 고장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98188" y="2145341"/>
            <a:ext cx="2058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 장애의 유형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51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데이터베이스를 저장하는 저장 장치의 종류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622825"/>
              </p:ext>
            </p:extLst>
          </p:nvPr>
        </p:nvGraphicFramePr>
        <p:xfrm>
          <a:off x="386536" y="2213865"/>
          <a:ext cx="8415934" cy="39154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3488"/>
                <a:gridCol w="548177"/>
                <a:gridCol w="5984269"/>
              </a:tblGrid>
              <a:tr h="51443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저장 장치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</a:tr>
              <a:tr h="460897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휘발성</a:t>
                      </a:r>
                      <a:r>
                        <a:rPr lang="en-US" altLang="ko-KR" sz="1400" dirty="0" smtClean="0"/>
                        <a:t>(volatile) 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저장 장치</a:t>
                      </a:r>
                      <a:endParaRPr lang="en-US" altLang="ko-KR" sz="1400" dirty="0" smtClean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err="1" smtClean="0"/>
                        <a:t>소멸성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장애가 발생하면 저장된 데이터가 손실됨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0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메인 메모리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94903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비휘발성</a:t>
                      </a:r>
                      <a:r>
                        <a:rPr lang="en-US" altLang="ko-KR" sz="1400" dirty="0" smtClean="0"/>
                        <a:t>(nonvolatile)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저장 장치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err="1" smtClean="0"/>
                        <a:t>비소멸성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장애가 발생해도 저장된 데이터가 손실되지 않음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디스크 헤더 </a:t>
                      </a:r>
                      <a:r>
                        <a:rPr lang="ko-KR" altLang="en-US" sz="1400" baseline="0" dirty="0" err="1" smtClean="0"/>
                        <a:t>손상같은</a:t>
                      </a:r>
                      <a:r>
                        <a:rPr lang="ko-KR" altLang="en-US" sz="1400" baseline="0" dirty="0" smtClean="0"/>
                        <a:t> 저장장치 자체에 이상이 발생하면 데이터가 </a:t>
                      </a:r>
                      <a:r>
                        <a:rPr lang="en-US" altLang="ko-KR" sz="1400" baseline="0" dirty="0" smtClean="0"/>
                        <a:t/>
                      </a:r>
                      <a:br>
                        <a:rPr lang="en-US" altLang="ko-KR" sz="1400" baseline="0" dirty="0" smtClean="0"/>
                      </a:br>
                      <a:r>
                        <a:rPr lang="ko-KR" altLang="en-US" sz="1400" baseline="0" dirty="0" smtClean="0"/>
                        <a:t>손실될 수 있음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0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디스크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자기 테이프</a:t>
                      </a:r>
                      <a:r>
                        <a:rPr lang="en-US" altLang="ko-KR" sz="1400" baseline="0" dirty="0" smtClean="0"/>
                        <a:t>, CD/DVD </a:t>
                      </a:r>
                      <a:r>
                        <a:rPr lang="ko-KR" altLang="en-US" sz="1400" baseline="0" dirty="0" smtClean="0"/>
                        <a:t>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0692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안정</a:t>
                      </a:r>
                      <a:r>
                        <a:rPr lang="en-US" altLang="ko-KR" sz="1400" dirty="0" smtClean="0"/>
                        <a:t>(stable)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저장 장치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비휘발성</a:t>
                      </a:r>
                      <a:r>
                        <a:rPr lang="ko-KR" altLang="en-US" sz="1400" dirty="0" smtClean="0"/>
                        <a:t> 저장 장치를 이용해 여러 개 복사본을 만드는 방법으로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어떤 장애가 발생해도 데이터가 손실되지 않고 데이터를 영구적으로 저장할 수 있음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6535" y="1740296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 저장 장치의 종류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170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수행을 위해 필요한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디스크와 메인 메인 메모리 간의 데이터 이동 연산</a:t>
            </a:r>
            <a:r>
              <a:rPr lang="en-US" altLang="ko-KR" dirty="0"/>
              <a:t> </a:t>
            </a:r>
            <a:r>
              <a:rPr lang="en-US" altLang="ko-KR" dirty="0" smtClean="0"/>
              <a:t>: input / output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메인 메모리와 프로그램 변수 간의 데이터 이동 연산 </a:t>
            </a:r>
            <a:r>
              <a:rPr lang="en-US" altLang="ko-KR" dirty="0" smtClean="0"/>
              <a:t>: read</a:t>
            </a:r>
            <a:r>
              <a:rPr lang="ko-KR" altLang="en-US" dirty="0"/>
              <a:t> </a:t>
            </a:r>
            <a:r>
              <a:rPr lang="en-US" altLang="ko-KR" dirty="0" smtClean="0"/>
              <a:t>/ write</a:t>
            </a:r>
          </a:p>
          <a:p>
            <a:pPr marL="357187" lvl="1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" y="2798930"/>
            <a:ext cx="8926159" cy="34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8" y="3225595"/>
            <a:ext cx="6829425" cy="353377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디스크와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메모리 간의 데이터 이동 연산의 필요성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일반적으로 데이터베이스는 </a:t>
            </a:r>
            <a:r>
              <a:rPr lang="ko-KR" altLang="en-US" dirty="0" err="1" smtClean="0"/>
              <a:t>비휘발성</a:t>
            </a:r>
            <a:r>
              <a:rPr lang="ko-KR" altLang="en-US" dirty="0" smtClean="0"/>
              <a:t> 저장 장치인 디스크에 상주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데이터베이스의 데이터를 처리하기 위해서는 데이터를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디스크에서 메인 메모리로 가져와 처리한 다음 그 결과를 디스크로 보내는 작업이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1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3508442"/>
            <a:ext cx="8442430" cy="307090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디스크와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메모리 간의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input </a:t>
            </a:r>
            <a:r>
              <a:rPr lang="ko-KR" altLang="en-US" dirty="0"/>
              <a:t>연산 </a:t>
            </a:r>
            <a:r>
              <a:rPr lang="en-US" altLang="ko-KR" dirty="0"/>
              <a:t>/ output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블록</a:t>
            </a:r>
            <a:r>
              <a:rPr lang="en-US" altLang="ko-KR" dirty="0" smtClean="0"/>
              <a:t>(block) </a:t>
            </a:r>
            <a:r>
              <a:rPr lang="ko-KR" altLang="en-US" dirty="0" smtClean="0"/>
              <a:t>단위로 수행됨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디스크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디스크에 있는 블록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버퍼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 메모리에 있는 블록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440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3564015"/>
            <a:ext cx="8498681" cy="300626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메인 메모리와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간의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read </a:t>
            </a:r>
            <a:r>
              <a:rPr lang="ko-KR" altLang="en-US" dirty="0"/>
              <a:t>연산 </a:t>
            </a:r>
            <a:r>
              <a:rPr lang="en-US" altLang="ko-KR" dirty="0"/>
              <a:t>/ </a:t>
            </a:r>
            <a:r>
              <a:rPr lang="en-US" altLang="ko-KR" dirty="0" smtClean="0"/>
              <a:t>write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트랜잭션의 수행을 지시하면 메인 메모리 버퍼 블록에 있는 데이터를 프로그램의 변수로 가져오고 데이터를 처리한 결과를 저장하고 있는 변수 값을 메인 메모리 버퍼 블록으로 옮기는 작업이 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12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69" y="1437515"/>
            <a:ext cx="5762625" cy="52768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26495" y="1052735"/>
            <a:ext cx="916314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트랜잭션을 데이터 이동 연산을 포함한 프로그램으로 표현한 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19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 smtClean="0"/>
              <a:t>트랜잭션</a:t>
            </a:r>
            <a:r>
              <a:rPr lang="en-US" altLang="ko-KR" dirty="0" smtClean="0"/>
              <a:t>(transaction)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하나의 </a:t>
            </a:r>
            <a:r>
              <a:rPr lang="ko-KR" altLang="en-US" dirty="0"/>
              <a:t>작업을 수행하기 위해 필요한 데이터베이스 연산들을 모아놓은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작업 수행에 필요한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문들의 모임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데이터베이스를 변경하는 </a:t>
            </a:r>
            <a:r>
              <a:rPr lang="en-US" altLang="ko-KR" dirty="0" smtClean="0"/>
              <a:t>INSERT, DELETE, UPDATE </a:t>
            </a:r>
            <a:r>
              <a:rPr lang="ko-KR" altLang="en-US" dirty="0" smtClean="0"/>
              <a:t>문의 실행을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논리적인 </a:t>
            </a:r>
            <a:r>
              <a:rPr lang="ko-KR" altLang="en-US" dirty="0"/>
              <a:t>작업의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 발생 시 복구 작업이나 병행 제어 작업을 위한 중요한 단위로 사용됨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데이터베이스의 무결성과 일관성을 보장하기 위해 작업 수행에 필요한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연산들을 하나의 트랜잭션으로 제대로 정의하고 관리해야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6679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장애와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smtClean="0"/>
              <a:t>회복</a:t>
            </a:r>
            <a:r>
              <a:rPr lang="en-US" altLang="ko-KR" dirty="0" smtClean="0"/>
              <a:t>(recovery)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장애가 발생했을 때 데이터베이스를 장애가 발생하기 전의 일관된 상태로 복구시키는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특성을 보장하고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데이터베이스를 일관된 상태로 유지하기 위해 필수적인 기능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회복 관리자</a:t>
            </a:r>
            <a:r>
              <a:rPr lang="en-US" altLang="ko-KR" dirty="0" smtClean="0"/>
              <a:t>(recovery manager)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장애 발생을 탐지하고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장애가 탐지되면 데이터베이스를 복구하는 기능을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09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332130"/>
            <a:ext cx="8590450" cy="294207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회복을 위해 데이터베이스 복사본을 만드는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데이터베이스 핵심 원리는 데이터 중복</a:t>
            </a:r>
            <a:r>
              <a:rPr lang="en-US" altLang="ko-KR" dirty="0" smtClean="0"/>
              <a:t>!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22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7" y="1808820"/>
            <a:ext cx="8713787" cy="289648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로그를 이용한 회복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3511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로그 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변경하기 이전의 값과 변경한 이후의 값을 기록한 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레코드 단위로 트랜잭션 수행과 함께 기록됨</a:t>
            </a:r>
            <a:endParaRPr lang="en-US" altLang="ko-KR" dirty="0" smtClean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168566"/>
              </p:ext>
            </p:extLst>
          </p:nvPr>
        </p:nvGraphicFramePr>
        <p:xfrm>
          <a:off x="521550" y="3023957"/>
          <a:ext cx="8415935" cy="358362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5185"/>
                <a:gridCol w="675075"/>
                <a:gridCol w="6075675"/>
              </a:tblGrid>
              <a:tr h="39602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smtClean="0"/>
                        <a:t>로그 </a:t>
                      </a:r>
                      <a:r>
                        <a:rPr lang="ko-KR" altLang="en-US" sz="1600" dirty="0" smtClean="0"/>
                        <a:t>레코드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,start&gt;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수행을 시작했음을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smtClean="0"/>
                        <a:t>,start</a:t>
                      </a:r>
                      <a:r>
                        <a:rPr lang="en-US" altLang="ko-KR" sz="1400" dirty="0" smtClean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9053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,X,</a:t>
                      </a:r>
                      <a:r>
                        <a:rPr lang="en-US" altLang="ko-KR" sz="1400" baseline="0" dirty="0" smtClean="0"/>
                        <a:t> old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value, new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</a:t>
                      </a:r>
                      <a:r>
                        <a:rPr lang="en-US" altLang="ko-KR" sz="1400" dirty="0" smtClean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데이터 </a:t>
                      </a:r>
                      <a:r>
                        <a:rPr lang="en-US" altLang="ko-KR" sz="1400" dirty="0" smtClean="0"/>
                        <a:t>X</a:t>
                      </a:r>
                      <a:r>
                        <a:rPr lang="ko-KR" altLang="en-US" sz="1400" dirty="0" smtClean="0"/>
                        <a:t>를 이전 값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baseline="0" dirty="0" smtClean="0"/>
                        <a:t>old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value)</a:t>
                      </a:r>
                      <a:r>
                        <a:rPr lang="ko-KR" altLang="en-US" sz="1400" baseline="0" dirty="0" smtClean="0"/>
                        <a:t>에서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새로운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값</a:t>
                      </a:r>
                      <a:r>
                        <a:rPr lang="en-US" altLang="ko-KR" sz="1400" baseline="0" dirty="0" smtClean="0"/>
                        <a:t>(new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value)</a:t>
                      </a:r>
                      <a:r>
                        <a:rPr lang="ko-KR" altLang="en-US" sz="1400" baseline="0" dirty="0" smtClean="0"/>
                        <a:t>으로 변경하는 연산을 실행했음을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dirty="0" smtClean="0"/>
                        <a:t>,X, 10000, 5000&gt;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,commit&gt;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성공적으로 완료되었음을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dirty="0" smtClean="0"/>
                        <a:t>,commit&gt;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35642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,abort&gt;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철회되었음을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29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dirty="0" smtClean="0"/>
                        <a:t>,abort&gt;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1540" y="2640396"/>
            <a:ext cx="2746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로그 레코드의 종류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5823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3" y="1527060"/>
            <a:ext cx="8533072" cy="506937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 기록 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771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회복 기법</a:t>
            </a:r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1" r="-507"/>
          <a:stretch>
            <a:fillRect/>
          </a:stretch>
        </p:blipFill>
        <p:spPr>
          <a:xfrm>
            <a:off x="106787" y="1943835"/>
            <a:ext cx="8875703" cy="40054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9073132" cy="5543705"/>
          </a:xfrm>
        </p:spPr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(immediate update)</a:t>
            </a:r>
            <a:r>
              <a:rPr lang="ko-KR" altLang="en-US" smtClean="0"/>
              <a:t>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 수행 중에 데이터 변경 연산의 결과를 데이터베이스에 즉시 반영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장애 발생에 대비하기 위해 데이터 변경에 관한 내용을 로그 파일에 기록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데이터 변경 연산이 실행되면 로그 파일에 로그 레코드를 먼저 기록한 다음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데이터베이스에 변경 연산을 반영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장애 발생 시점에 따라 </a:t>
            </a:r>
            <a:r>
              <a:rPr lang="en-US" altLang="ko-KR" smtClean="0"/>
              <a:t>redo</a:t>
            </a:r>
            <a:r>
              <a:rPr lang="ko-KR" altLang="en-US" smtClean="0"/>
              <a:t>나 </a:t>
            </a:r>
            <a:r>
              <a:rPr lang="en-US" altLang="ko-KR" smtClean="0"/>
              <a:t>undo </a:t>
            </a:r>
            <a:r>
              <a:rPr lang="ko-KR" altLang="en-US" smtClean="0"/>
              <a:t>연산을 실행해 데이터베이스를 복구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29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9823"/>
            <a:ext cx="6807500" cy="51095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" y="1718810"/>
            <a:ext cx="8546721" cy="43416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24" y="1538790"/>
            <a:ext cx="3162421" cy="522920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로그 회복 기법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즉시 갱신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회복 기법 적용 예</a:t>
            </a:r>
            <a:endParaRPr kumimoji="0" lang="en-US" altLang="ko-KR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5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78750"/>
            <a:ext cx="8713787" cy="5401418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예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(1)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07015" y="368660"/>
            <a:ext cx="3960440" cy="1170130"/>
          </a:xfrm>
          <a:prstGeom prst="wedgeRoundRectCallout">
            <a:avLst>
              <a:gd name="adj1" fmla="val -24897"/>
              <a:gd name="adj2" fmla="val 6062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처리 순서는 중요하지 않지만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두 개의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문이 모두 정상적으로 실행되어야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37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790586"/>
            <a:ext cx="6822250" cy="465374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로그 회복 기법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즉시 갱신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회복 기법 적용 예</a:t>
            </a:r>
            <a:endParaRPr kumimoji="0" lang="en-US" altLang="ko-KR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511" y="1673805"/>
            <a:ext cx="2250249" cy="1170130"/>
          </a:xfrm>
          <a:prstGeom prst="wedgeRoundRectCallout">
            <a:avLst>
              <a:gd name="adj1" fmla="val 39515"/>
              <a:gd name="adj2" fmla="val 7143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Font typeface="Wingdings"/>
              <a:buChar char=""/>
            </a:pP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undo(T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61510" y="5004175"/>
            <a:ext cx="2250249" cy="1170130"/>
          </a:xfrm>
          <a:prstGeom prst="wedgeRoundRectCallout">
            <a:avLst>
              <a:gd name="adj1" fmla="val 41244"/>
              <a:gd name="adj2" fmla="val -6656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  <a:sym typeface="Wingdings"/>
              </a:rPr>
              <a:t></a:t>
            </a: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undo(T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2</a:t>
            </a:r>
            <a:r>
              <a:rPr lang="en-US" altLang="ko-KR" sz="1600" smtClean="0">
                <a:solidFill>
                  <a:srgbClr val="FF0000"/>
                </a:solidFill>
              </a:rPr>
              <a:t>), redo(T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4356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(deferred</a:t>
            </a:r>
            <a:r>
              <a:rPr lang="ko-KR" altLang="en-US" smtClean="0"/>
              <a:t> </a:t>
            </a:r>
            <a:r>
              <a:rPr lang="en-US" altLang="ko-KR" smtClean="0"/>
              <a:t>update)</a:t>
            </a:r>
            <a:r>
              <a:rPr lang="ko-KR" altLang="en-US" smtClean="0"/>
              <a:t>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 수행 중에 데이터 변경 연산의 결과를 로그에만 기록해두고</a:t>
            </a:r>
            <a:r>
              <a:rPr lang="en-US" altLang="ko-KR" smtClean="0"/>
              <a:t>, </a:t>
            </a:r>
            <a:r>
              <a:rPr lang="ko-KR" altLang="en-US" smtClean="0"/>
              <a:t>트랜잭션이 부분 완료된 후에 로그에 기록된 내용을 이용해 데이터베이스에 한번에 반영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 수행 중에 장애가 발생하면 로그에 기록된 내용을 버리기만 하면 데이터베이스가 원래 상태를 그대로 유지하게 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undo </a:t>
            </a:r>
            <a:r>
              <a:rPr lang="ko-KR" altLang="en-US" smtClean="0"/>
              <a:t>연산은 필요없고 </a:t>
            </a:r>
            <a:r>
              <a:rPr lang="en-US" altLang="ko-KR" smtClean="0"/>
              <a:t>redo </a:t>
            </a:r>
            <a:r>
              <a:rPr lang="ko-KR" altLang="en-US" smtClean="0"/>
              <a:t>연산만 사용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로그</a:t>
            </a:r>
            <a:r>
              <a:rPr lang="en-US" altLang="ko-KR" smtClean="0"/>
              <a:t> </a:t>
            </a:r>
            <a:r>
              <a:rPr lang="ko-KR" altLang="en-US" smtClean="0"/>
              <a:t>레코드에는 변경 이후 값만 기록하면 됨 </a:t>
            </a:r>
            <a:r>
              <a:rPr lang="en-US" altLang="ko-KR" smtClean="0"/>
              <a:t>: &lt;T</a:t>
            </a:r>
            <a:r>
              <a:rPr lang="en-US" altLang="ko-KR" baseline="-25000" smtClean="0"/>
              <a:t>1</a:t>
            </a:r>
            <a:r>
              <a:rPr lang="en-US" altLang="ko-KR" smtClean="0"/>
              <a:t>, X, new_value&gt; </a:t>
            </a:r>
            <a:r>
              <a:rPr lang="ko-KR" altLang="en-US" smtClean="0"/>
              <a:t>형식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29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859329"/>
            <a:ext cx="8713787" cy="3929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86835" y="3158970"/>
            <a:ext cx="180020" cy="18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 </a:t>
            </a:r>
            <a:r>
              <a:rPr lang="ko-KR" altLang="en-US" smtClean="0"/>
              <a:t>회복 기법 적용 예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86" y="1628800"/>
            <a:ext cx="6704410" cy="495055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06515" y="1583794"/>
            <a:ext cx="2295255" cy="1395155"/>
          </a:xfrm>
          <a:prstGeom prst="wedgeRoundRectCallout">
            <a:avLst>
              <a:gd name="adj1" fmla="val 42148"/>
              <a:gd name="adj2" fmla="val 6087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Font typeface="Wingdings"/>
              <a:buChar char=""/>
            </a:pP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ko-KR" altLang="en-US" sz="1600" smtClean="0">
                <a:solidFill>
                  <a:srgbClr val="FF0000"/>
                </a:solidFill>
              </a:rPr>
              <a:t>로그 기록을 무시하고 별다른 회복 조치를 하지 않음</a:t>
            </a:r>
            <a:endParaRPr lang="en-US" altLang="ko-KR" sz="1600" smtClean="0">
              <a:solidFill>
                <a:srgbClr val="FF0000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06515" y="5004175"/>
            <a:ext cx="2295255" cy="1170130"/>
          </a:xfrm>
          <a:prstGeom prst="wedgeRoundRectCallout">
            <a:avLst>
              <a:gd name="adj1" fmla="val 42382"/>
              <a:gd name="adj2" fmla="val -6582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  <a:sym typeface="Wingdings"/>
              </a:rPr>
              <a:t></a:t>
            </a: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redo(T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6495" y="1052735"/>
            <a:ext cx="9136015" cy="566163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검사 시점 회복 기법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로그 기록을 이용하되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시간 간격으로 검사 시점</a:t>
            </a:r>
            <a:r>
              <a:rPr lang="en-US" altLang="ko-KR" dirty="0" smtClean="0"/>
              <a:t>(checkpoint)</a:t>
            </a:r>
            <a:r>
              <a:rPr lang="ko-KR" altLang="en-US" dirty="0" smtClean="0"/>
              <a:t>를 만듦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검사 시점이 되면 모든 로그 레코드를 로그 파일에 기록하고 데이터 변경 내용을 데이터베이스에 반영한 후 검사 시점을 표시하는 </a:t>
            </a:r>
            <a:r>
              <a:rPr lang="en-US" altLang="ko-KR" dirty="0" smtClean="0"/>
              <a:t>&lt;checkpoint  L&gt; </a:t>
            </a:r>
            <a:r>
              <a:rPr lang="ko-KR" altLang="en-US" dirty="0" smtClean="0"/>
              <a:t>로그 레코드를 로그 파일에 기록함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&lt;checkpoint  L&gt;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은 현재 실행되고 있는 트랜잭션의 리스트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장애 발생 시 가장 최근 검사 시점 이후의 트랜잭션에만 회복 작업 수행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가장 최근의 </a:t>
            </a:r>
            <a:r>
              <a:rPr lang="en-US" altLang="ko-KR" dirty="0" smtClean="0"/>
              <a:t>&lt;checkpoint  L&gt;</a:t>
            </a:r>
            <a:r>
              <a:rPr lang="ko-KR" altLang="en-US" dirty="0" smtClean="0"/>
              <a:t> 로그 레코드 이후 기록에 대해서만 회복 작업 수행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회복 작업은 즉시 갱신 회복 기법이나 지연 갱신 회복 기법을 이용해 수행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로그 전체를 대상으로 회복 기법을 적용할 때 발생할 수 있는 비효율성의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문제를 해결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검사 시점으로 작업 범위가 정해지므로 불필요한 회복 작업이 없어 시간이 단축됨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9118137" cy="5543705"/>
          </a:xfrm>
        </p:spPr>
        <p:txBody>
          <a:bodyPr/>
          <a:lstStyle/>
          <a:p>
            <a:r>
              <a:rPr lang="ko-KR" altLang="en-US" smtClean="0"/>
              <a:t>미디어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디스크에 발생할 수 있는 장애에 대비한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덤프</a:t>
            </a:r>
            <a:r>
              <a:rPr lang="en-US" altLang="ko-KR" smtClean="0"/>
              <a:t>(</a:t>
            </a:r>
            <a:r>
              <a:rPr lang="ko-KR" altLang="en-US" smtClean="0"/>
              <a:t>복사본</a:t>
            </a:r>
            <a:r>
              <a:rPr lang="en-US" altLang="ko-KR" smtClean="0"/>
              <a:t>)</a:t>
            </a:r>
            <a:r>
              <a:rPr lang="ko-KR" altLang="en-US" smtClean="0"/>
              <a:t> 이용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전체 데이터베이스의 내용을 일정 주기마다 다른 안전한 저장 장치에 복사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디스크 장애가 발생하면 가장 최근에 복사해둔 덤프를 이용해 장애 발생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이전의 데이터베이스 상태로 복구하고 필요에 따라 </a:t>
            </a:r>
            <a:r>
              <a:rPr lang="en-US" altLang="ko-KR" smtClean="0"/>
              <a:t>redo </a:t>
            </a:r>
            <a:r>
              <a:rPr lang="ko-KR" altLang="en-US" smtClean="0"/>
              <a:t>연산을 수행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51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수행과 병행 제어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병행 수행</a:t>
            </a:r>
            <a:r>
              <a:rPr lang="en-US" altLang="ko-KR" dirty="0" smtClean="0"/>
              <a:t>(concurrency)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사용자가 데이터베이스를 동시 공유할 수 있도록 여러 개의 트랜잭션을 동시에 수행하는 것을 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트랜잭션들이 차례로 번갈아 수행되는 </a:t>
            </a:r>
            <a:r>
              <a:rPr lang="ko-KR" altLang="en-US" dirty="0" err="1" smtClean="0"/>
              <a:t>인터리빙</a:t>
            </a:r>
            <a:r>
              <a:rPr lang="en-US" altLang="ko-KR" dirty="0" smtClean="0"/>
              <a:t>(interleaving) </a:t>
            </a:r>
            <a:r>
              <a:rPr lang="ko-KR" altLang="en-US" dirty="0" smtClean="0"/>
              <a:t>방식으로 진행됨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병행 제어</a:t>
            </a:r>
            <a:r>
              <a:rPr lang="en-US" altLang="ko-KR" dirty="0" smtClean="0"/>
              <a:t>(concurrency control) </a:t>
            </a:r>
            <a:r>
              <a:rPr lang="ko-KR" altLang="en-US" dirty="0" smtClean="0"/>
              <a:t>또는 동시성 제어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병행 수행 시 같은 데이터에 접근하여 연산을 실행해도 문제가 발생하지 않고 정확한 수행 결과를 얻을 수 있도록 트랜잭션의 수행을 제어하는 것을 의미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r>
              <a:rPr lang="en-US" altLang="ko-KR" dirty="0" smtClean="0"/>
              <a:t>(lost update)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트랜잭션이 수행한 데이터 변경 연산의 결과를 다른 트랜잭션이 덮어써 변경 연산이 무효화되는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트랜잭션이 동시에 수행되더라도 갱신 분실 문제가 발생하지 않고 마치 트랜잭션들을 순차적으로 수행한 것과 같은 결과 값을 얻을 수 있어야 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9456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2227953"/>
            <a:ext cx="8289468" cy="4486412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81890" y="1403775"/>
            <a:ext cx="4995555" cy="900099"/>
          </a:xfrm>
          <a:prstGeom prst="wedgeRoundRectCallout">
            <a:avLst>
              <a:gd name="adj1" fmla="val 13812"/>
              <a:gd name="adj2" fmla="val 7920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에 대해 갱신 분실이 발생함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(T</a:t>
            </a:r>
            <a:r>
              <a:rPr lang="en-US" altLang="ko-KR" sz="1400" baseline="-250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의 변경 연산 결과가 데이터베이스에 반영되지 않음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24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병행 수행 시 발생할 수 있는 문제점</a:t>
            </a:r>
            <a:endParaRPr lang="en-US" altLang="ko-KR" smtClean="0"/>
          </a:p>
          <a:p>
            <a:pPr lvl="1"/>
            <a:r>
              <a:rPr lang="ko-KR" altLang="en-US" smtClean="0"/>
              <a:t>갱신 분실</a:t>
            </a:r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7" y="2026628"/>
            <a:ext cx="8683733" cy="459772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607114" y="728700"/>
            <a:ext cx="3330371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/>
                </a:solidFill>
              </a:rPr>
              <a:t>트랜잭션을 순차적으로 수행함으로써 갱신 분실 문제가 발생하지 않는 경우</a:t>
            </a:r>
            <a:endParaRPr lang="en-US" altLang="ko-KR" sz="14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705833"/>
            <a:ext cx="8819790" cy="428845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예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(2)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391981" y="368660"/>
            <a:ext cx="4410490" cy="1170130"/>
          </a:xfrm>
          <a:prstGeom prst="wedgeRoundRectCallout">
            <a:avLst>
              <a:gd name="adj1" fmla="val -23104"/>
              <a:gd name="adj2" fmla="val 674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INSERT </a:t>
            </a:r>
            <a:r>
              <a:rPr lang="ko-KR" altLang="en-US" sz="1600" dirty="0" smtClean="0">
                <a:solidFill>
                  <a:schemeClr val="tx1"/>
                </a:solidFill>
              </a:rPr>
              <a:t>문과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문이 모두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정상적으로 실행되어야 상품주문 트랜잭션이 성공적으로 수행됨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21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모순성</a:t>
            </a:r>
            <a:r>
              <a:rPr lang="en-US" altLang="ko-KR" dirty="0" smtClean="0"/>
              <a:t>(inconsistency)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트랜잭션이 여러 개 데이터 변경 연산을 실행할 때 일관성 없는 상태의 데이터베이스에서 데이터를 가져와 연산함으로써 모순된 결과가 발생하는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트랜잭션이 동시에 수행되더라도 </a:t>
            </a:r>
            <a:r>
              <a:rPr lang="ko-KR" altLang="en-US" dirty="0" smtClean="0"/>
              <a:t>모순</a:t>
            </a:r>
            <a:r>
              <a:rPr lang="ko-KR" altLang="en-US" dirty="0"/>
              <a:t>성</a:t>
            </a:r>
            <a:r>
              <a:rPr lang="ko-KR" altLang="en-US" dirty="0" smtClean="0"/>
              <a:t> </a:t>
            </a:r>
            <a:r>
              <a:rPr lang="ko-KR" altLang="en-US" dirty="0"/>
              <a:t>문제가 발생하지 않고 마치 트랜잭션들을 순차적으로 수행한 것과 같은 결과 값을 얻을 수 있어야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891322"/>
            <a:ext cx="7290810" cy="4900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71500" y="998730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모순성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37084" y="368660"/>
            <a:ext cx="3735416" cy="1485165"/>
          </a:xfrm>
          <a:prstGeom prst="wedgeRoundRectCallout">
            <a:avLst>
              <a:gd name="adj1" fmla="val -21227"/>
              <a:gd name="adj2" fmla="val 640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와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Y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서로 다른 상태의 데이터베이스에서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가져와 연산을 실행하는 모순이 발생</a:t>
            </a:r>
            <a:endParaRPr lang="en-US" altLang="ko-KR" sz="16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모순</a:t>
            </a:r>
            <a:r>
              <a:rPr lang="ko-KR" altLang="en-US" dirty="0"/>
              <a:t>성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607114" y="773705"/>
            <a:ext cx="3330371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트랜잭션을 순차적으로 수행함으로써 모순</a:t>
            </a:r>
            <a:r>
              <a:rPr lang="ko-KR" altLang="en-US" sz="1400" dirty="0">
                <a:solidFill>
                  <a:schemeClr val="tx1"/>
                </a:solidFill>
              </a:rPr>
              <a:t>성</a:t>
            </a:r>
            <a:r>
              <a:rPr lang="ko-KR" altLang="en-US" sz="1400" dirty="0" smtClean="0">
                <a:solidFill>
                  <a:schemeClr val="tx1"/>
                </a:solidFill>
              </a:rPr>
              <a:t> 문제가 발생하지 않는 경우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0" y="2123855"/>
            <a:ext cx="7516530" cy="458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연쇄 복귀</a:t>
            </a:r>
            <a:r>
              <a:rPr lang="en-US" altLang="ko-KR" dirty="0" smtClean="0"/>
              <a:t>(cascading rollback)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완료되기 전 장애가 발생하여 </a:t>
            </a:r>
            <a:r>
              <a:rPr lang="en-US" altLang="ko-KR" dirty="0" smtClean="0"/>
              <a:t>rollback </a:t>
            </a:r>
            <a:r>
              <a:rPr lang="ko-KR" altLang="en-US" dirty="0" smtClean="0"/>
              <a:t>연산을 수행하게 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 전에 이 트랜잭션이 변경한 데이터를 가져가서 변경 연산을 실행한 다른 트랜잭션에도 </a:t>
            </a:r>
            <a:r>
              <a:rPr lang="en-US" altLang="ko-KR" dirty="0" smtClean="0"/>
              <a:t>rollback </a:t>
            </a:r>
            <a:r>
              <a:rPr lang="ko-KR" altLang="en-US" dirty="0" smtClean="0"/>
              <a:t>연산을 연쇄적으로 실행해야 한다는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트랜잭션이 동시에 수행되더라도 </a:t>
            </a:r>
            <a:r>
              <a:rPr lang="ko-KR" altLang="en-US" dirty="0" smtClean="0"/>
              <a:t>연쇄 복귀 </a:t>
            </a:r>
            <a:r>
              <a:rPr lang="ko-KR" altLang="en-US" dirty="0"/>
              <a:t>문제가 발생하지 않고 마치 트랜잭션들을 순차적으로 수행한 것과 같은 결과 값을 얻을 수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25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71500" y="998730"/>
            <a:ext cx="8713787" cy="5543705"/>
          </a:xfrm>
        </p:spPr>
        <p:txBody>
          <a:bodyPr/>
          <a:lstStyle/>
          <a:p>
            <a:r>
              <a:rPr lang="ko-KR" altLang="en-US" dirty="0"/>
              <a:t>병행 수행 시 발생할 수 있는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연쇄 </a:t>
            </a:r>
            <a:r>
              <a:rPr lang="ko-KR" altLang="en-US" dirty="0" smtClean="0"/>
              <a:t>복귀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3" y="2078849"/>
            <a:ext cx="7522597" cy="462371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337084" y="143635"/>
            <a:ext cx="3735416" cy="1935215"/>
          </a:xfrm>
          <a:prstGeom prst="wedgeRoundRectCallout">
            <a:avLst>
              <a:gd name="adj1" fmla="val -21227"/>
              <a:gd name="adj2" fmla="val 640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변경한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가져가 연산을 수행한 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도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rollback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연산이 연쇄적으로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실행되어야 하지만 이미 완료된 상태라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rollback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실행할 수 없는 문제가 발생</a:t>
            </a:r>
            <a:endParaRPr lang="en-US" altLang="ko-KR" sz="16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병행 수행 시 발생할 수 있는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연쇄 복귀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7" y="2033845"/>
            <a:ext cx="8506639" cy="456453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607114" y="773705"/>
            <a:ext cx="3330371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트랜잭션을 순차적으로 수행함으로써 연쇄 복귀 문제가 발생하지 않는 경우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 스케줄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트랜잭션에 포함되어 있는 연산들을 수행하는 순서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aphicFrame>
        <p:nvGraphicFramePr>
          <p:cNvPr id="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155907"/>
              </p:ext>
            </p:extLst>
          </p:nvPr>
        </p:nvGraphicFramePr>
        <p:xfrm>
          <a:off x="429134" y="2867454"/>
          <a:ext cx="8373336" cy="26552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5285"/>
                <a:gridCol w="6278051"/>
              </a:tblGrid>
              <a:tr h="5638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트랜잭션 스케줄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88608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직렬 스케줄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err="1" smtClean="0"/>
                        <a:t>인터리빙</a:t>
                      </a:r>
                      <a:r>
                        <a:rPr lang="ko-KR" altLang="en-US" sz="1400" dirty="0" smtClean="0"/>
                        <a:t> 방식을 이용하지 않고 각 </a:t>
                      </a:r>
                      <a:r>
                        <a:rPr lang="ko-KR" altLang="en-US" sz="1400" dirty="0" err="1" smtClean="0"/>
                        <a:t>트랜잭션별로</a:t>
                      </a:r>
                      <a:r>
                        <a:rPr lang="ko-KR" altLang="en-US" sz="1400" dirty="0" smtClean="0"/>
                        <a:t> 연산들을 순차적으로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실행시키는 것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5101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err="1" smtClean="0"/>
                        <a:t>비직렬</a:t>
                      </a:r>
                      <a:r>
                        <a:rPr lang="ko-KR" altLang="en-US" sz="1400" dirty="0" smtClean="0"/>
                        <a:t> 스케줄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인터리빙</a:t>
                      </a:r>
                      <a:r>
                        <a:rPr lang="ko-KR" altLang="en-US" sz="1400" dirty="0" smtClean="0"/>
                        <a:t> 방식을 이용하여 트랜잭션들을 병행해서 수행시키는 것</a:t>
                      </a:r>
                    </a:p>
                  </a:txBody>
                  <a:tcPr anchor="ctr"/>
                </a:tc>
              </a:tr>
              <a:tr h="69516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직렬 가능 스케줄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직렬 스케줄과 같이 정확한 결과를 생성하는 </a:t>
                      </a:r>
                      <a:r>
                        <a:rPr lang="ko-KR" altLang="en-US" sz="1400" dirty="0" err="1" smtClean="0"/>
                        <a:t>비직렬</a:t>
                      </a:r>
                      <a:r>
                        <a:rPr lang="ko-KR" altLang="en-US" sz="1400" dirty="0" smtClean="0"/>
                        <a:t> 스케줄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6535" y="2393885"/>
            <a:ext cx="3156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 트랜잭션 스케줄의 유형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94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직렬 스케줄</a:t>
            </a:r>
            <a:r>
              <a:rPr lang="en-US" altLang="ko-KR" dirty="0" smtClean="0"/>
              <a:t>(serial schedule)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방식을 이용하지 않고 각 </a:t>
            </a:r>
            <a:r>
              <a:rPr lang="ko-KR" altLang="en-US" dirty="0" err="1" smtClean="0"/>
              <a:t>트랜잭션별로</a:t>
            </a:r>
            <a:r>
              <a:rPr lang="ko-KR" altLang="en-US" dirty="0" smtClean="0"/>
              <a:t> 연산들을 순차적으로 실행시키는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스케줄에 따라 트랜잭션을 수행하면 다른 트랜잭션의 방해를 받지 않고 독립적으로 수행되므로 항상 모순이 없는 정확한 결과를 얻게 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직렬 스케줄이 만들어질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직렬 스케줄마다 데이터베이스에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반영되는 최종 결과가 다를 수 있지만 직렬 스케줄의 결과는 모두 정확함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각 트랜잭션을 독립적으로 수행하기 때문에 병행 수행으로 볼 수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3008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직렬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0" y="1628800"/>
            <a:ext cx="8056590" cy="508087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36885" y="683695"/>
            <a:ext cx="5175575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직렬 스케줄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501770" y="4018896"/>
            <a:ext cx="2880320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526995" y="5859270"/>
            <a:ext cx="85509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725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661173"/>
            <a:ext cx="8100900" cy="505319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직렬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536885" y="683695"/>
            <a:ext cx="5175575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두 번째 직렬 스케줄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36985" y="4059070"/>
            <a:ext cx="85509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456765" y="5859270"/>
            <a:ext cx="283531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1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특성</a:t>
            </a:r>
            <a:r>
              <a:rPr lang="en-US" altLang="ko-KR" dirty="0" smtClean="0"/>
              <a:t>(ACID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)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" y="2393885"/>
            <a:ext cx="8713787" cy="270334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52735"/>
            <a:ext cx="8964612" cy="5543705"/>
          </a:xfrm>
        </p:spPr>
        <p:txBody>
          <a:bodyPr/>
          <a:lstStyle/>
          <a:p>
            <a:r>
              <a:rPr lang="ko-KR" altLang="en-US" dirty="0" err="1"/>
              <a:t>비직렬</a:t>
            </a:r>
            <a:r>
              <a:rPr lang="ko-KR" altLang="en-US" dirty="0"/>
              <a:t> 스케줄</a:t>
            </a:r>
            <a:r>
              <a:rPr lang="en-US" altLang="ko-KR" dirty="0"/>
              <a:t>(</a:t>
            </a:r>
            <a:r>
              <a:rPr lang="en-US" altLang="ko-KR" dirty="0" err="1"/>
              <a:t>nonserial</a:t>
            </a:r>
            <a:r>
              <a:rPr lang="en-US" altLang="ko-KR" dirty="0"/>
              <a:t> schedule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방식을 이용하</a:t>
            </a:r>
            <a:r>
              <a:rPr lang="ko-KR" altLang="en-US" dirty="0"/>
              <a:t>여</a:t>
            </a:r>
            <a:r>
              <a:rPr lang="ko-KR" altLang="en-US" dirty="0" smtClean="0"/>
              <a:t> 트랜잭션을 병행 수행하는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번갈아 연산을 실행하기 때문에 하나의 트랜잭션이 완료되기 전에 다른 트랜잭션의 연산이 실행될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스케줄에 따라 병행 수행하면 갱신 분실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모순성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연쇄 복귀 등의 문제가 발생할 수 있어 결과의 정확성을 보장할 수 없음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스케줄이 만들어질 수 있고 그 중에는 잘못된 결과를 생성하는 것도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9843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28800"/>
            <a:ext cx="7774936" cy="506440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비직렬</a:t>
            </a:r>
            <a:r>
              <a:rPr lang="ko-KR" altLang="en-US" dirty="0" smtClean="0"/>
              <a:t>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356865" y="638690"/>
            <a:ext cx="5536310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병행 수행에 성공하여 정확한 트랜잭션 수행 결과를 생성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4317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648386"/>
            <a:ext cx="7690211" cy="5110984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비직렬</a:t>
            </a:r>
            <a:r>
              <a:rPr lang="ko-KR" altLang="en-US" dirty="0" smtClean="0"/>
              <a:t>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356865" y="638690"/>
            <a:ext cx="5536310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병행 수행에 실패하여 잘못된 트랜잭션 수행 결과를 생성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996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52735"/>
            <a:ext cx="8964612" cy="5543705"/>
          </a:xfrm>
        </p:spPr>
        <p:txBody>
          <a:bodyPr/>
          <a:lstStyle/>
          <a:p>
            <a:r>
              <a:rPr lang="ko-KR" altLang="en-US" dirty="0" smtClean="0"/>
              <a:t>직렬 </a:t>
            </a:r>
            <a:r>
              <a:rPr lang="ko-KR" altLang="en-US" dirty="0"/>
              <a:t>가능 스케줄</a:t>
            </a:r>
            <a:r>
              <a:rPr lang="en-US" altLang="ko-KR" dirty="0"/>
              <a:t>(</a:t>
            </a:r>
            <a:r>
              <a:rPr lang="en-US" altLang="ko-KR" dirty="0" err="1"/>
              <a:t>serializable</a:t>
            </a:r>
            <a:r>
              <a:rPr lang="en-US" altLang="ko-KR" dirty="0"/>
              <a:t> schedule)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스케줄에 따라 수행한 것과 같이 정확한 결과를 생성하는 </a:t>
            </a: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 중에서 수행 </a:t>
            </a:r>
            <a:r>
              <a:rPr lang="ko-KR" altLang="en-US" dirty="0"/>
              <a:t>결과가 동일한 직렬 스케줄이 </a:t>
            </a:r>
            <a:r>
              <a:rPr lang="ko-KR" altLang="en-US" dirty="0" smtClean="0"/>
              <a:t>있는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방식으로 병행 수행하면서도 정확한 결과를 얻을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가능 스케줄인지를 판단하는 것은 간단한 작업이 아니므로 </a:t>
            </a:r>
            <a:r>
              <a:rPr lang="ko-KR" altLang="en-US" dirty="0" smtClean="0">
                <a:sym typeface="Wingdings"/>
              </a:rPr>
              <a:t>직렬 가능성을 보장하는 병행 제어 기법을 사용하는 것이 일반적임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04486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28800"/>
            <a:ext cx="7774936" cy="506440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직렬 가능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356865" y="638690"/>
            <a:ext cx="5536310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스케줄이면서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정확한 수행 결과를 생성하기 때문에 직렬 가능 스케줄임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16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027495" cy="5543705"/>
          </a:xfrm>
        </p:spPr>
        <p:txBody>
          <a:bodyPr/>
          <a:lstStyle/>
          <a:p>
            <a:r>
              <a:rPr lang="ko-KR" altLang="en-US" dirty="0" smtClean="0"/>
              <a:t>병행 제어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병행 수행하면서도 직렬 가능성을 보장하기 위한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모든 트랜잭션이 준수하면 직렬 가능성이 보장되는 규약을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트랜잭션들이 이 규약을 따르도록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대표적인 병행 제어 기법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기법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9103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로킹</a:t>
            </a:r>
            <a:r>
              <a:rPr lang="en-US" altLang="ko-KR" dirty="0" smtClean="0"/>
              <a:t>(locking)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원리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한 트랜잭션이 먼저 접근한 데이터에 대한 연산을 끝낼 때까지는 다른 트랜잭션이 그 데이터에 접근하지 못하도록 상호 배제</a:t>
            </a:r>
            <a:r>
              <a:rPr lang="en-US" altLang="ko-KR" dirty="0" smtClean="0"/>
              <a:t>(mutual exclusion)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병행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트랜잭션들이 같은 데이터에 동시에 접근하지 못하도록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이용해 제어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/>
              <a:t>l</a:t>
            </a:r>
            <a:r>
              <a:rPr lang="en-US" altLang="ko-KR" dirty="0" smtClean="0"/>
              <a:t>ock : </a:t>
            </a:r>
            <a:r>
              <a:rPr lang="ko-KR" altLang="en-US" dirty="0" smtClean="0"/>
              <a:t>트랜잭션이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데이터에 대한 독점권을 요청하는 연산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unlock : </a:t>
            </a:r>
            <a:r>
              <a:rPr lang="ko-KR" altLang="en-US" dirty="0" smtClean="0"/>
              <a:t>트랜잭션이 데이터에 대한 독점권을 반환하는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730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로킹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트랜잭션은 데이터에 접근하기 위해 먼저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실행해 독점권을 획득함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read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write </a:t>
            </a:r>
            <a:r>
              <a:rPr lang="ko-KR" altLang="en-US" dirty="0" smtClean="0"/>
              <a:t>연산을 실행하기 전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트랜잭션에 의해 이미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연산이 실행된 데이터에 대해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실행시킬 수 없음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독점권을 획득한 데이터에 대한 모든 연산의 수행이 끝나면 트랜잭션은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실행해서 독점권을 반납함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01251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로킹</a:t>
            </a:r>
            <a:r>
              <a:rPr lang="ko-KR" altLang="en-US" dirty="0"/>
              <a:t>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로킹</a:t>
            </a:r>
            <a:r>
              <a:rPr lang="ko-KR" altLang="en-US" dirty="0"/>
              <a:t> 단위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lock </a:t>
            </a:r>
            <a:r>
              <a:rPr lang="ko-KR" altLang="en-US" dirty="0"/>
              <a:t>연산을 실행하는 대상 데이터의 크기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전체 데이터베이스부터  </a:t>
            </a:r>
            <a:r>
              <a:rPr lang="ko-KR" altLang="en-US" dirty="0" err="1"/>
              <a:t>릴레이션</a:t>
            </a:r>
            <a:r>
              <a:rPr lang="en-US" altLang="ko-KR" dirty="0"/>
              <a:t>, </a:t>
            </a:r>
            <a:r>
              <a:rPr lang="ko-KR" altLang="en-US" dirty="0" err="1"/>
              <a:t>투플</a:t>
            </a:r>
            <a:r>
              <a:rPr lang="en-US" altLang="ko-KR" dirty="0"/>
              <a:t>, </a:t>
            </a:r>
            <a:r>
              <a:rPr lang="ko-KR" altLang="en-US" dirty="0"/>
              <a:t>속성까지도 가능함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단위가 커질수록 병행성은 낮아지지만 제어가 쉬움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단위가 작아질수록 제어가 어렵지만 병행성은 높아짐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354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118137" cy="5543705"/>
          </a:xfrm>
        </p:spPr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규약의 효율성을 높이기 위한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트랜잭션들이 같은 데이터에 대해 동시에 </a:t>
            </a:r>
            <a:r>
              <a:rPr lang="en-US" altLang="ko-KR" dirty="0" smtClean="0"/>
              <a:t>read </a:t>
            </a:r>
            <a:r>
              <a:rPr lang="ko-KR" altLang="en-US" dirty="0" smtClean="0"/>
              <a:t>연산을 실행하는 것을 허용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l</a:t>
            </a:r>
            <a:r>
              <a:rPr lang="en-US" altLang="ko-KR" dirty="0" smtClean="0"/>
              <a:t>ock </a:t>
            </a:r>
            <a:r>
              <a:rPr lang="ko-KR" altLang="en-US" dirty="0" smtClean="0"/>
              <a:t>연산을 두 가지 종류로 구분하여 사용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560342"/>
              </p:ext>
            </p:extLst>
          </p:nvPr>
        </p:nvGraphicFramePr>
        <p:xfrm>
          <a:off x="243535" y="3113965"/>
          <a:ext cx="8648945" cy="32853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5563"/>
                <a:gridCol w="6723382"/>
              </a:tblGrid>
              <a:tr h="46591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140972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공용 </a:t>
                      </a:r>
                      <a:r>
                        <a:rPr lang="en-US" altLang="ko-KR" sz="1600" dirty="0" smtClean="0"/>
                        <a:t>shared</a:t>
                      </a:r>
                      <a:r>
                        <a:rPr lang="en-US" altLang="ko-KR" sz="1600" baseline="0" dirty="0" smtClean="0"/>
                        <a:t> 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400" dirty="0" smtClean="0"/>
                        <a:t>트랜잭션이 데이터에 대해 공용 </a:t>
                      </a:r>
                      <a:r>
                        <a:rPr lang="en-US" altLang="ko-KR" sz="1400" dirty="0" smtClean="0"/>
                        <a:t>lock </a:t>
                      </a:r>
                      <a:r>
                        <a:rPr lang="ko-KR" altLang="en-US" sz="1400" dirty="0" smtClean="0"/>
                        <a:t>연산을 실행하면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데이터에 </a:t>
                      </a:r>
                      <a:r>
                        <a:rPr lang="en-US" altLang="ko-KR" sz="1400" dirty="0" smtClean="0"/>
                        <a:t>read </a:t>
                      </a:r>
                      <a:r>
                        <a:rPr lang="ko-KR" altLang="en-US" sz="1400" dirty="0" smtClean="0"/>
                        <a:t>연산을 실행할 수 있지만 </a:t>
                      </a:r>
                      <a:r>
                        <a:rPr lang="en-US" altLang="ko-KR" sz="1400" dirty="0" smtClean="0"/>
                        <a:t>write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연산은 실행 할 수 없다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그리고 해당 데이터에 다른 트랜잭션도 공용 </a:t>
                      </a:r>
                      <a:r>
                        <a:rPr lang="en-US" altLang="ko-KR" sz="1400" baseline="0" dirty="0" smtClean="0"/>
                        <a:t>lock </a:t>
                      </a:r>
                      <a:r>
                        <a:rPr lang="ko-KR" altLang="en-US" sz="1400" baseline="0" dirty="0" smtClean="0"/>
                        <a:t>연산을 동시에 실행 할 수 있다</a:t>
                      </a:r>
                      <a:r>
                        <a:rPr lang="en-US" altLang="ko-KR" sz="1400" baseline="0" dirty="0" smtClean="0"/>
                        <a:t>.</a:t>
                      </a:r>
                      <a:br>
                        <a:rPr lang="en-US" altLang="ko-KR" sz="1400" baseline="0" dirty="0" smtClean="0"/>
                      </a:b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데이터에 대한 사용권을 여러 트랜잭션이 함께 가질 수 있음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40972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전용 </a:t>
                      </a:r>
                      <a:r>
                        <a:rPr lang="en-US" altLang="ko-KR" sz="1600" dirty="0" smtClean="0"/>
                        <a:t>exclusive</a:t>
                      </a:r>
                      <a:r>
                        <a:rPr lang="en-US" altLang="ko-KR" sz="1600" baseline="0" dirty="0" smtClean="0"/>
                        <a:t> 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400" dirty="0" smtClean="0"/>
                        <a:t>트랜잭션이 데이터에 대해 공용 </a:t>
                      </a:r>
                      <a:r>
                        <a:rPr lang="en-US" altLang="ko-KR" sz="1400" dirty="0" smtClean="0"/>
                        <a:t>lock </a:t>
                      </a:r>
                      <a:r>
                        <a:rPr lang="ko-KR" altLang="en-US" sz="1400" dirty="0" smtClean="0"/>
                        <a:t>연산을 실행하면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데이터에 </a:t>
                      </a:r>
                      <a:r>
                        <a:rPr lang="en-US" altLang="ko-KR" sz="1400" dirty="0" smtClean="0"/>
                        <a:t>read </a:t>
                      </a:r>
                      <a:r>
                        <a:rPr lang="ko-KR" altLang="en-US" sz="1400" dirty="0" smtClean="0"/>
                        <a:t>연산과 </a:t>
                      </a:r>
                      <a:r>
                        <a:rPr lang="en-US" altLang="ko-KR" sz="1400" dirty="0" smtClean="0"/>
                        <a:t>write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연산을 모두 실행 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그러나 해당 데이터에 다른 트랜잭션은 공용이든 전용이든 어떤 </a:t>
                      </a:r>
                      <a:r>
                        <a:rPr lang="en-US" altLang="ko-KR" sz="1400" baseline="0" dirty="0" smtClean="0"/>
                        <a:t>lock </a:t>
                      </a:r>
                      <a:r>
                        <a:rPr lang="ko-KR" altLang="en-US" sz="1400" baseline="0" dirty="0" smtClean="0"/>
                        <a:t>연산도 실행 할 수 없다</a:t>
                      </a:r>
                      <a:r>
                        <a:rPr lang="en-US" altLang="ko-KR" sz="1400" baseline="0" dirty="0" smtClean="0"/>
                        <a:t>.</a:t>
                      </a:r>
                      <a:br>
                        <a:rPr lang="en-US" altLang="ko-KR" sz="1400" baseline="0" dirty="0" smtClean="0"/>
                      </a:b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전용 </a:t>
                      </a:r>
                      <a:r>
                        <a:rPr lang="en-US" altLang="ko-KR" sz="1400" baseline="0" dirty="0" smtClean="0"/>
                        <a:t>lock </a:t>
                      </a:r>
                      <a:r>
                        <a:rPr lang="ko-KR" altLang="en-US" sz="1400" baseline="0" dirty="0" smtClean="0"/>
                        <a:t>연산을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실행한 트랜잭션만 해당 데이터에 대한 독점권을 가질 수 있음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61510" y="2708920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lock </a:t>
            </a:r>
            <a:r>
              <a:rPr lang="ko-KR" altLang="en-US" sz="1600" dirty="0" smtClean="0"/>
              <a:t>연산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408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원자성</a:t>
            </a:r>
            <a:r>
              <a:rPr lang="en-US" altLang="ko-KR" dirty="0" smtClean="0"/>
              <a:t>(atomicity)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트랜잭션의 연산들이 </a:t>
            </a:r>
            <a:r>
              <a:rPr lang="ko-KR" altLang="en-US" dirty="0" smtClean="0"/>
              <a:t>모두 정상적으로 실행되거나 </a:t>
            </a:r>
            <a:r>
              <a:rPr lang="ko-KR" altLang="en-US" smtClean="0"/>
              <a:t>하나도 실행되지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않아야 </a:t>
            </a:r>
            <a:r>
              <a:rPr lang="ko-KR" altLang="en-US" dirty="0" smtClean="0"/>
              <a:t>하는 </a:t>
            </a:r>
            <a:r>
              <a:rPr lang="en-US" altLang="ko-KR" dirty="0" smtClean="0"/>
              <a:t>all-or-nothing </a:t>
            </a:r>
            <a:r>
              <a:rPr lang="ko-KR" altLang="en-US" dirty="0" smtClean="0"/>
              <a:t>방식을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만약 트랜잭션 수행 도중 장애가 발생하면</a:t>
            </a:r>
            <a:r>
              <a:rPr lang="en-US" altLang="ko-KR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지금까지 실행한 연산들 모두 처리를 취소하고 데이터베이스를 트랜잭션 작업 전 상태로 되돌려야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원자성</a:t>
            </a:r>
            <a:r>
              <a:rPr lang="ko-KR" altLang="en-US" dirty="0" smtClean="0"/>
              <a:t> 보장을 위해 장애 발생 시 회복 기능이 필요</a:t>
            </a:r>
            <a:endParaRPr lang="ko-KR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로킹</a:t>
            </a:r>
            <a:r>
              <a:rPr lang="ko-KR" altLang="en-US" dirty="0"/>
              <a:t> 규약의 효율성을 높이기 위한 방법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9686294"/>
              </p:ext>
            </p:extLst>
          </p:nvPr>
        </p:nvGraphicFramePr>
        <p:xfrm>
          <a:off x="1374239" y="2251542"/>
          <a:ext cx="5538021" cy="21835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2616"/>
                <a:gridCol w="1755195"/>
                <a:gridCol w="1890210"/>
              </a:tblGrid>
              <a:tr h="46712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연산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공용 </a:t>
                      </a:r>
                      <a:r>
                        <a:rPr lang="en-US" altLang="ko-KR" sz="1600" dirty="0" smtClean="0"/>
                        <a:t>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전용</a:t>
                      </a:r>
                      <a:r>
                        <a:rPr lang="en-US" altLang="ko-KR" sz="1600" dirty="0" smtClean="0"/>
                        <a:t> lock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75611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공용 </a:t>
                      </a:r>
                      <a:r>
                        <a:rPr lang="en-US" altLang="ko-KR" sz="1600" baseline="0" dirty="0" smtClean="0"/>
                        <a:t>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불가능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96035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전용 </a:t>
                      </a:r>
                      <a:r>
                        <a:rPr lang="en-US" altLang="ko-KR" sz="1600" baseline="0" dirty="0" smtClean="0"/>
                        <a:t>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불가능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불가능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241630" y="1898830"/>
            <a:ext cx="27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lock </a:t>
            </a:r>
            <a:r>
              <a:rPr lang="ko-KR" altLang="en-US" sz="1600" dirty="0" smtClean="0"/>
              <a:t>연산의 양립성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06515" y="4824155"/>
            <a:ext cx="8757465" cy="1170130"/>
          </a:xfrm>
          <a:prstGeom prst="wedgeRoundRectCallout">
            <a:avLst>
              <a:gd name="adj1" fmla="val -19891"/>
              <a:gd name="adj2" fmla="val -7030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서로 다른 트랜잭션이 같은 데이터에 공용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연산을 동시에 실행시킬 수 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다른 트랜잭션이 전용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연산을 실행한 데이터는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공용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전용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</a:t>
            </a:r>
            <a:r>
              <a:rPr lang="ko-KR" altLang="en-US" sz="1600" dirty="0" smtClean="0">
                <a:solidFill>
                  <a:schemeClr val="tx1"/>
                </a:solidFill>
              </a:rPr>
              <a:t>을 모두 실행 불가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20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규약으로 직렬 가능성이 보장되지 않는 스케줄 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" y="1568050"/>
            <a:ext cx="5861962" cy="522887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02171" y="1673805"/>
            <a:ext cx="2880320" cy="2610290"/>
          </a:xfrm>
          <a:prstGeom prst="wedgeRoundRectCallout">
            <a:avLst>
              <a:gd name="adj1" fmla="val -58598"/>
              <a:gd name="adj2" fmla="val -1227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에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너무 빨리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unlock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실행하여 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가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일관성 없는 데이터에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접근했기 때문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[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해결책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로킹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규약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15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998730"/>
            <a:ext cx="8964612" cy="5543705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</a:t>
            </a:r>
            <a:r>
              <a:rPr lang="en-US" altLang="ko-KR" dirty="0" smtClean="0"/>
              <a:t>(2PLP; 2 Phase Locking Protocol)</a:t>
            </a:r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규약의 문제를 해결하고 트랜잭션의 직렬 가능성을 보장하기 위해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연산의 수행 시점에 대한 새로운 규약을 추가한 것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트랜잭션이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확장 단계와 축소 단계로 나누어 수행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트랜잭션이 처음 수행되면 확장 단계로 들어가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연산만 실행 가능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/>
              <a:t>u</a:t>
            </a:r>
            <a:r>
              <a:rPr lang="en-US" altLang="ko-KR" dirty="0" smtClean="0"/>
              <a:t>nlock </a:t>
            </a:r>
            <a:r>
              <a:rPr lang="ko-KR" altLang="en-US" dirty="0" smtClean="0"/>
              <a:t>연산을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축소 단계로 들어가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연산만 실행 가능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트랜잭션은 첫 번째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 실행 전에 필요한 모든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실행해야 함</a:t>
            </a:r>
            <a:endParaRPr lang="en-US" altLang="ko-KR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7" y="4508227"/>
            <a:ext cx="8208918" cy="22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ko-KR" altLang="en-US" dirty="0" err="1"/>
              <a:t>로킹</a:t>
            </a:r>
            <a:r>
              <a:rPr lang="ko-KR" altLang="en-US" dirty="0"/>
              <a:t> </a:t>
            </a:r>
            <a:r>
              <a:rPr lang="ko-KR" altLang="en-US" dirty="0" smtClean="0"/>
              <a:t>규약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81" y="1483909"/>
            <a:ext cx="5614479" cy="5275461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041830" y="683695"/>
            <a:ext cx="5940660" cy="675075"/>
          </a:xfrm>
          <a:prstGeom prst="wedgeRoundRectCallout">
            <a:avLst>
              <a:gd name="adj1" fmla="val -19059"/>
              <a:gd name="adj2" fmla="val 8313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단계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로킹</a:t>
            </a:r>
            <a:r>
              <a:rPr lang="ko-KR" altLang="en-US" sz="1600" dirty="0" smtClean="0">
                <a:solidFill>
                  <a:schemeClr val="tx1"/>
                </a:solidFill>
              </a:rPr>
              <a:t> 규약을 준수하여 직렬 가능성이 보장된 스케줄 예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교착 상태</a:t>
            </a:r>
            <a:r>
              <a:rPr lang="en-US" altLang="ko-KR" dirty="0" smtClean="0"/>
              <a:t>(deadlock)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트랜잭션들이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상대가 독점하고 있는 데이터에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연산이 실행되기를 서로 기다리면서 트랜잭션의 수행을 중단하고 있는 상태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처음부터 교착 상태가 발생하지 않도록 예방하거나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 시 빨리 탐지하여 필요한 조치를 취해야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7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816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583795"/>
            <a:ext cx="8713787" cy="494448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원자성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7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448780"/>
            <a:ext cx="6505472" cy="531059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원자성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30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3186</TotalTime>
  <Words>2614</Words>
  <Application>Microsoft Office PowerPoint</Application>
  <PresentationFormat>화면 슬라이드 쇼(4:3)</PresentationFormat>
  <Paragraphs>419</Paragraphs>
  <Slides>75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1_유닉스</vt:lpstr>
      <vt:lpstr>PowerPoint 프레젠테이션</vt:lpstr>
      <vt:lpstr>학습목표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Sang-Soo Yeo</cp:lastModifiedBy>
  <cp:revision>267</cp:revision>
  <dcterms:created xsi:type="dcterms:W3CDTF">2012-07-23T02:34:37Z</dcterms:created>
  <dcterms:modified xsi:type="dcterms:W3CDTF">2014-09-02T00:00:29Z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